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75" r:id="rId5"/>
    <p:sldId id="272" r:id="rId6"/>
    <p:sldId id="273" r:id="rId7"/>
    <p:sldId id="274" r:id="rId8"/>
    <p:sldId id="259" r:id="rId9"/>
    <p:sldId id="276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28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6678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81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10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516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19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67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38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85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0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4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61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6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66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3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14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762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2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9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latin typeface="Comic Sans MS" panose="030F0702030302020204" pitchFamily="66" charset="0"/>
              </a:rPr>
              <a:t>Evaluate Recommendations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7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3775" y="618517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Did you meet the success criteria?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35000" y="1937328"/>
            <a:ext cx="11125200" cy="4262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cap="none" dirty="0">
                <a:latin typeface="Comic Sans MS" panose="030F0702030302020204" pitchFamily="66" charset="0"/>
              </a:rPr>
              <a:t>I </a:t>
            </a:r>
            <a:r>
              <a:rPr lang="en-US" sz="2800" cap="none" dirty="0" smtClean="0">
                <a:latin typeface="Comic Sans MS" panose="030F0702030302020204" pitchFamily="66" charset="0"/>
              </a:rPr>
              <a:t>gave useful </a:t>
            </a:r>
            <a:r>
              <a:rPr lang="en-US" sz="2800" cap="none" dirty="0">
                <a:latin typeface="Comic Sans MS" panose="030F0702030302020204" pitchFamily="66" charset="0"/>
              </a:rPr>
              <a:t>feedback to other students</a:t>
            </a:r>
          </a:p>
          <a:p>
            <a:r>
              <a:rPr lang="en-US" sz="2800" cap="none" dirty="0">
                <a:latin typeface="Comic Sans MS" panose="030F0702030302020204" pitchFamily="66" charset="0"/>
              </a:rPr>
              <a:t>I </a:t>
            </a:r>
            <a:r>
              <a:rPr lang="en-US" sz="2800" cap="none" dirty="0" smtClean="0">
                <a:latin typeface="Comic Sans MS" panose="030F0702030302020204" pitchFamily="66" charset="0"/>
              </a:rPr>
              <a:t>evaluated </a:t>
            </a:r>
            <a:r>
              <a:rPr lang="en-US" sz="2800" cap="none" dirty="0">
                <a:latin typeface="Comic Sans MS" panose="030F0702030302020204" pitchFamily="66" charset="0"/>
              </a:rPr>
              <a:t>whether other recommendations </a:t>
            </a:r>
            <a:r>
              <a:rPr lang="en-US" sz="2800" cap="none" dirty="0" smtClean="0">
                <a:latin typeface="Comic Sans MS" panose="030F0702030302020204" pitchFamily="66" charset="0"/>
              </a:rPr>
              <a:t>were complete</a:t>
            </a:r>
            <a:endParaRPr lang="en-US" sz="2800" cap="none" dirty="0">
              <a:latin typeface="Comic Sans MS" panose="030F0702030302020204" pitchFamily="66" charset="0"/>
            </a:endParaRPr>
          </a:p>
          <a:p>
            <a:pPr lvl="1"/>
            <a:r>
              <a:rPr lang="en-US" sz="2800" cap="none" dirty="0">
                <a:latin typeface="Comic Sans MS" panose="030F0702030302020204" pitchFamily="66" charset="0"/>
              </a:rPr>
              <a:t>Group targeted</a:t>
            </a:r>
          </a:p>
          <a:p>
            <a:pPr lvl="1"/>
            <a:r>
              <a:rPr lang="en-US" sz="2800" cap="none" dirty="0">
                <a:latin typeface="Comic Sans MS" panose="030F0702030302020204" pitchFamily="66" charset="0"/>
              </a:rPr>
              <a:t>Amount of caffeine intake</a:t>
            </a:r>
          </a:p>
          <a:p>
            <a:pPr lvl="1"/>
            <a:r>
              <a:rPr lang="en-US" sz="2800" cap="none" dirty="0">
                <a:latin typeface="Comic Sans MS" panose="030F0702030302020204" pitchFamily="66" charset="0"/>
              </a:rPr>
              <a:t>Time is addressed</a:t>
            </a: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6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Do now</a:t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64638"/>
              </p:ext>
            </p:extLst>
          </p:nvPr>
        </p:nvGraphicFramePr>
        <p:xfrm>
          <a:off x="914400" y="1480661"/>
          <a:ext cx="10363200" cy="2042160"/>
        </p:xfrm>
        <a:graphic>
          <a:graphicData uri="http://schemas.openxmlformats.org/drawingml/2006/table">
            <a:tbl>
              <a:tblPr/>
              <a:tblGrid>
                <a:gridCol w="10363200"/>
              </a:tblGrid>
              <a:tr h="0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en-US" sz="3200" dirty="0" smtClean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Name</a:t>
                      </a:r>
                      <a:r>
                        <a:rPr lang="en-US" sz="3200" baseline="0" dirty="0" smtClean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 3 things that affects the half-life of caffeine in people?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en-US" sz="3200" baseline="0" dirty="0" smtClean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What are some of the benefits of caffeine?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en-US" sz="3200" baseline="0" dirty="0" smtClean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What are some of the drawbacks of caffeine?</a:t>
                      </a:r>
                      <a:endParaRPr lang="en-US" sz="3200" dirty="0"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47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149531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Overview</a:t>
            </a:r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149" y="1149531"/>
            <a:ext cx="10363826" cy="4514669"/>
          </a:xfrm>
        </p:spPr>
        <p:txBody>
          <a:bodyPr>
            <a:normAutofit lnSpcReduction="10000"/>
          </a:bodyPr>
          <a:lstStyle/>
          <a:p>
            <a:r>
              <a:rPr lang="en-US" sz="2800" cap="none" dirty="0" smtClean="0">
                <a:latin typeface="Comic Sans MS" panose="030F0702030302020204" pitchFamily="66" charset="0"/>
              </a:rPr>
              <a:t>Lesson 1: Used graphing calculators and exponential functions.  Selected the best model</a:t>
            </a:r>
            <a:r>
              <a:rPr lang="en-US" sz="2800" cap="none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Lesson 2:  Learned the science behind caffeine.</a:t>
            </a: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Lesson 3: Modeled personal caffeine intake.</a:t>
            </a:r>
            <a:endParaRPr lang="en-US" sz="2800" cap="none" dirty="0" smtClean="0">
              <a:latin typeface="Comic Sans MS" panose="030F0702030302020204" pitchFamily="66" charset="0"/>
            </a:endParaRP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Lesson 4: Make a recommendation to other teens about caffeine intake.</a:t>
            </a: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PURPOSE:  Construct arguments and critique the reasoning of others</a:t>
            </a:r>
            <a:endParaRPr lang="en-US" sz="2800" cap="none" dirty="0">
              <a:latin typeface="Comic Sans MS" panose="030F0702030302020204" pitchFamily="66" charset="0"/>
            </a:endParaRPr>
          </a:p>
          <a:p>
            <a:endParaRPr lang="en-US" sz="28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69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Learning </a:t>
            </a:r>
            <a:r>
              <a:rPr lang="en-US" dirty="0" smtClean="0">
                <a:latin typeface="Comic Sans MS" panose="030F0702030302020204" pitchFamily="66" charset="0"/>
              </a:rPr>
              <a:t>Targets / Success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1601" y="1683326"/>
            <a:ext cx="3644900" cy="42623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cap="none" dirty="0" smtClean="0">
                <a:latin typeface="Comic Sans MS" panose="030F0702030302020204" pitchFamily="66" charset="0"/>
              </a:rPr>
              <a:t>LEARNING </a:t>
            </a:r>
            <a:r>
              <a:rPr lang="en-US" sz="2600" cap="none" dirty="0" smtClean="0">
                <a:latin typeface="Comic Sans MS" panose="030F0702030302020204" pitchFamily="66" charset="0"/>
              </a:rPr>
              <a:t>TARGETS</a:t>
            </a:r>
            <a:r>
              <a:rPr lang="en-US" sz="2800" dirty="0" smtClean="0"/>
              <a:t> </a:t>
            </a:r>
            <a:endParaRPr lang="en-US" sz="2800" dirty="0"/>
          </a:p>
          <a:p>
            <a:r>
              <a:rPr lang="en-US" sz="2800" cap="none" dirty="0" smtClean="0"/>
              <a:t>Construct viable arguments (MP3)</a:t>
            </a:r>
          </a:p>
          <a:p>
            <a:r>
              <a:rPr lang="en-US" sz="2800" cap="none" dirty="0" smtClean="0"/>
              <a:t>Evaluate solutions (HS-ETS1-3)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962400" y="1657928"/>
            <a:ext cx="7518400" cy="4262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cap="none" dirty="0" smtClean="0">
                <a:latin typeface="Comic Sans MS" panose="030F0702030302020204" pitchFamily="66" charset="0"/>
              </a:rPr>
              <a:t>SUCCESS CRITERIA</a:t>
            </a:r>
            <a:endParaRPr lang="en-US" sz="2400" dirty="0"/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I give useful feedback to other students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I evaluate whether other recommendations are complete</a:t>
            </a:r>
          </a:p>
          <a:p>
            <a:pPr lvl="1"/>
            <a:r>
              <a:rPr lang="en-US" sz="2400" cap="none" dirty="0" smtClean="0">
                <a:latin typeface="Comic Sans MS" panose="030F0702030302020204" pitchFamily="66" charset="0"/>
              </a:rPr>
              <a:t>Group targeted</a:t>
            </a:r>
          </a:p>
          <a:p>
            <a:pPr lvl="1"/>
            <a:r>
              <a:rPr lang="en-US" sz="2400" cap="none" dirty="0" smtClean="0">
                <a:latin typeface="Comic Sans MS" panose="030F0702030302020204" pitchFamily="66" charset="0"/>
              </a:rPr>
              <a:t>Amount of caffeine intake</a:t>
            </a:r>
          </a:p>
          <a:p>
            <a:pPr lvl="1"/>
            <a:r>
              <a:rPr lang="en-US" sz="2400" cap="none" dirty="0" smtClean="0">
                <a:latin typeface="Comic Sans MS" panose="030F0702030302020204" pitchFamily="66" charset="0"/>
              </a:rPr>
              <a:t>Time is addressed</a:t>
            </a:r>
            <a:endParaRPr lang="en-US" sz="2400" cap="none" dirty="0" smtClean="0">
              <a:latin typeface="Comic Sans MS" panose="030F0702030302020204" pitchFamily="66" charset="0"/>
            </a:endParaRP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33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60079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Student example 1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</p:nvPr>
        </p:nvGraphicFramePr>
        <p:xfrm>
          <a:off x="1295400" y="1815571"/>
          <a:ext cx="9779000" cy="1751928"/>
        </p:xfrm>
        <a:graphic>
          <a:graphicData uri="http://schemas.openxmlformats.org/drawingml/2006/table">
            <a:tbl>
              <a:tblPr/>
              <a:tblGrid>
                <a:gridCol w="9779000"/>
              </a:tblGrid>
              <a:tr h="1440048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Consume throughout the day - not at once. Full consumption may not be suitable for everyone. Know how much caffeine intake you can take. Children/pregnant women at risk.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45048" marR="45048" marT="22524" marB="225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492828" y="4094006"/>
            <a:ext cx="69614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rgbClr val="0000FF"/>
                </a:solidFill>
                <a:latin typeface="Comic Sans MS" panose="030F0702030302020204" pitchFamily="66" charset="0"/>
              </a:rPr>
              <a:t>What is a positive thing about this recommendation?</a:t>
            </a:r>
            <a:endParaRPr lang="en-US" sz="2800" dirty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rgbClr val="0000FF"/>
                </a:solidFill>
                <a:latin typeface="Comic Sans MS" panose="030F0702030302020204" pitchFamily="66" charset="0"/>
              </a:rPr>
              <a:t>What is one thing that could be improved for this recommendation?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66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60079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Student example 2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06606478"/>
              </p:ext>
            </p:extLst>
          </p:nvPr>
        </p:nvGraphicFramePr>
        <p:xfrm>
          <a:off x="1295400" y="1815571"/>
          <a:ext cx="9987643" cy="1440048"/>
        </p:xfrm>
        <a:graphic>
          <a:graphicData uri="http://schemas.openxmlformats.org/drawingml/2006/table">
            <a:tbl>
              <a:tblPr/>
              <a:tblGrid>
                <a:gridCol w="9987643"/>
              </a:tblGrid>
              <a:tr h="1440048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An adult who is healthy should not take more than 400 mg of caffeine a day. Recommended dosage is 350 mg per day. Take with breakfast and lunch. Do not take after 5pm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45048" marR="45048" marT="22524" marB="225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492828" y="4094006"/>
            <a:ext cx="69614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rgbClr val="0000FF"/>
                </a:solidFill>
                <a:latin typeface="Comic Sans MS" panose="030F0702030302020204" pitchFamily="66" charset="0"/>
              </a:rPr>
              <a:t>What is a positive thing about this recommendation?</a:t>
            </a:r>
            <a:endParaRPr lang="en-US" sz="2800" dirty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rgbClr val="0000FF"/>
                </a:solidFill>
                <a:latin typeface="Comic Sans MS" panose="030F0702030302020204" pitchFamily="66" charset="0"/>
              </a:rPr>
              <a:t>What is one thing that could be improved for this recommendation?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15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60079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Student example 3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89682775"/>
              </p:ext>
            </p:extLst>
          </p:nvPr>
        </p:nvGraphicFramePr>
        <p:xfrm>
          <a:off x="1295400" y="1815571"/>
          <a:ext cx="9779000" cy="1440048"/>
        </p:xfrm>
        <a:graphic>
          <a:graphicData uri="http://schemas.openxmlformats.org/drawingml/2006/table">
            <a:tbl>
              <a:tblPr/>
              <a:tblGrid>
                <a:gridCol w="9779000"/>
              </a:tblGrid>
              <a:tr h="1440048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Recommended that adults don't exceed over 350 mg of caffeine and to intake caffeine between morning and before 7pm</a:t>
                      </a:r>
                      <a:endParaRPr lang="en-US" sz="28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45048" marR="45048" marT="22524" marB="225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492828" y="4094006"/>
            <a:ext cx="69614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rgbClr val="0000FF"/>
                </a:solidFill>
                <a:latin typeface="Comic Sans MS" panose="030F0702030302020204" pitchFamily="66" charset="0"/>
              </a:rPr>
              <a:t>What is a positive thing about this recommendation?</a:t>
            </a:r>
            <a:endParaRPr lang="en-US" sz="2800" dirty="0">
              <a:latin typeface="Comic Sans MS" panose="030F0702030302020204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rgbClr val="0000FF"/>
                </a:solidFill>
                <a:latin typeface="Comic Sans MS" panose="030F0702030302020204" pitchFamily="66" charset="0"/>
              </a:rPr>
              <a:t>What is one thing that could be improved for this recommendation?</a:t>
            </a:r>
            <a:endParaRPr lang="en-US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68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52518" y="777653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omic Sans MS" panose="030F0702030302020204" pitchFamily="66" charset="0"/>
              </a:rPr>
              <a:t>Which of the following best describes your use of energy drinks?</a:t>
            </a:r>
            <a:endParaRPr lang="en-US" dirty="0">
              <a:latin typeface="Comic Sans MS" panose="030F0702030302020204" pitchFamily="66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90707"/>
              </p:ext>
            </p:extLst>
          </p:nvPr>
        </p:nvGraphicFramePr>
        <p:xfrm>
          <a:off x="1065943" y="2024063"/>
          <a:ext cx="10184444" cy="3424237"/>
        </p:xfrm>
        <a:graphic>
          <a:graphicData uri="http://schemas.openxmlformats.org/drawingml/2006/table">
            <a:tbl>
              <a:tblPr/>
              <a:tblGrid>
                <a:gridCol w="10184444"/>
              </a:tblGrid>
              <a:tr h="3424237">
                <a:tc>
                  <a:txBody>
                    <a:bodyPr/>
                    <a:lstStyle/>
                    <a:p>
                      <a:pPr marL="742950" indent="-742950">
                        <a:buFont typeface="+mj-lt"/>
                        <a:buAutoNum type="alphaUcPeriod"/>
                      </a:pPr>
                      <a:r>
                        <a:rPr lang="en-US" sz="3600" dirty="0" smtClean="0">
                          <a:effectLst/>
                          <a:latin typeface="Comic Sans MS" panose="030F0702030302020204" pitchFamily="66" charset="0"/>
                        </a:rPr>
                        <a:t>I </a:t>
                      </a:r>
                      <a:r>
                        <a:rPr lang="en-US" sz="3600" dirty="0">
                          <a:effectLst/>
                          <a:latin typeface="Comic Sans MS" panose="030F0702030302020204" pitchFamily="66" charset="0"/>
                        </a:rPr>
                        <a:t>have never tried an energy drink</a:t>
                      </a:r>
                      <a:r>
                        <a:rPr lang="en-US" sz="3600" dirty="0" smtClean="0">
                          <a:effectLst/>
                          <a:latin typeface="Comic Sans MS" panose="030F0702030302020204" pitchFamily="66" charset="0"/>
                        </a:rPr>
                        <a:t>.</a:t>
                      </a:r>
                      <a:endParaRPr lang="en-US" sz="3600" dirty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742950" indent="-742950">
                        <a:buFont typeface="+mj-lt"/>
                        <a:buAutoNum type="alphaUcPeriod"/>
                      </a:pPr>
                      <a:r>
                        <a:rPr lang="en-US" sz="3600" dirty="0">
                          <a:effectLst/>
                          <a:latin typeface="Comic Sans MS" panose="030F0702030302020204" pitchFamily="66" charset="0"/>
                        </a:rPr>
                        <a:t>I drink an energy drink occasionally</a:t>
                      </a:r>
                      <a:r>
                        <a:rPr lang="en-US" sz="3600" dirty="0" smtClean="0">
                          <a:effectLst/>
                          <a:latin typeface="Comic Sans MS" panose="030F0702030302020204" pitchFamily="66" charset="0"/>
                        </a:rPr>
                        <a:t>.</a:t>
                      </a:r>
                      <a:endParaRPr lang="en-US" sz="3600" dirty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742950" indent="-742950">
                        <a:buFont typeface="+mj-lt"/>
                        <a:buAutoNum type="alphaUcPeriod"/>
                      </a:pPr>
                      <a:r>
                        <a:rPr lang="en-US" sz="3600" dirty="0">
                          <a:effectLst/>
                          <a:latin typeface="Comic Sans MS" panose="030F0702030302020204" pitchFamily="66" charset="0"/>
                        </a:rPr>
                        <a:t>I drink an energy drink whenever I need a “boost” of energy</a:t>
                      </a:r>
                      <a:r>
                        <a:rPr lang="en-US" sz="3600" dirty="0" smtClean="0">
                          <a:effectLst/>
                          <a:latin typeface="Comic Sans MS" panose="030F0702030302020204" pitchFamily="66" charset="0"/>
                        </a:rPr>
                        <a:t>.</a:t>
                      </a:r>
                      <a:endParaRPr lang="en-US" sz="3600" dirty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742950" indent="-742950">
                        <a:buFont typeface="+mj-lt"/>
                        <a:buAutoNum type="alphaUcPeriod"/>
                      </a:pPr>
                      <a:r>
                        <a:rPr lang="en-US" sz="3600" dirty="0">
                          <a:effectLst/>
                          <a:latin typeface="Comic Sans MS" panose="030F0702030302020204" pitchFamily="66" charset="0"/>
                        </a:rPr>
                        <a:t>I drink an energy drink almost every day.</a:t>
                      </a:r>
                    </a:p>
                  </a:txBody>
                  <a:tcPr marL="51882" marR="51882" marT="25941" marB="25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147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41503" y="2024063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omic Sans MS" panose="030F0702030302020204" pitchFamily="66" charset="0"/>
              </a:rPr>
              <a:t>The most common ingredient in energy drinks is caffeine. Do you think caffeine is a source of </a:t>
            </a:r>
            <a:r>
              <a:rPr lang="en-US" dirty="0" smtClean="0">
                <a:latin typeface="Comic Sans MS" panose="030F0702030302020204" pitchFamily="66" charset="0"/>
              </a:rPr>
              <a:t>energy?</a:t>
            </a:r>
            <a:endParaRPr lang="en-US" dirty="0">
              <a:latin typeface="Comic Sans MS" panose="030F0702030302020204" pitchFamily="66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503057"/>
              </p:ext>
            </p:extLst>
          </p:nvPr>
        </p:nvGraphicFramePr>
        <p:xfrm>
          <a:off x="4653205" y="3587262"/>
          <a:ext cx="10184444" cy="1614854"/>
        </p:xfrm>
        <a:graphic>
          <a:graphicData uri="http://schemas.openxmlformats.org/drawingml/2006/table">
            <a:tbl>
              <a:tblPr/>
              <a:tblGrid>
                <a:gridCol w="10184444"/>
              </a:tblGrid>
              <a:tr h="1614854">
                <a:tc>
                  <a:txBody>
                    <a:bodyPr/>
                    <a:lstStyle/>
                    <a:p>
                      <a:pPr marL="742950" indent="-742950">
                        <a:buFont typeface="+mj-lt"/>
                        <a:buAutoNum type="alphaUcPeriod"/>
                      </a:pPr>
                      <a:r>
                        <a:rPr lang="en-US" sz="3600" dirty="0" smtClean="0">
                          <a:effectLst/>
                          <a:latin typeface="Comic Sans MS" panose="030F0702030302020204" pitchFamily="66" charset="0"/>
                        </a:rPr>
                        <a:t>Yes</a:t>
                      </a:r>
                      <a:endParaRPr lang="en-US" sz="3600" dirty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742950" indent="-742950">
                        <a:buFont typeface="+mj-lt"/>
                        <a:buAutoNum type="alphaUcPeriod"/>
                      </a:pPr>
                      <a:r>
                        <a:rPr lang="en-US" sz="3600" dirty="0" smtClean="0">
                          <a:effectLst/>
                          <a:latin typeface="Comic Sans MS" panose="030F0702030302020204" pitchFamily="66" charset="0"/>
                        </a:rPr>
                        <a:t>No</a:t>
                      </a:r>
                      <a:endParaRPr lang="en-US" sz="36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1882" marR="51882" marT="25941" marB="25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67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Droplet-MSD</Template>
  <TotalTime>330</TotalTime>
  <Words>395</Words>
  <Application>Microsoft Office PowerPoint</Application>
  <PresentationFormat>Widescreen</PresentationFormat>
  <Paragraphs>48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Comic Sans MS</vt:lpstr>
      <vt:lpstr>Tw Cen MT</vt:lpstr>
      <vt:lpstr>Droplet</vt:lpstr>
      <vt:lpstr>Evaluate Recommendations</vt:lpstr>
      <vt:lpstr>Do now </vt:lpstr>
      <vt:lpstr>Overview </vt:lpstr>
      <vt:lpstr>Learning Targets / Success criteria</vt:lpstr>
      <vt:lpstr>Student example 1</vt:lpstr>
      <vt:lpstr>Student example 2</vt:lpstr>
      <vt:lpstr>Student example 3</vt:lpstr>
      <vt:lpstr>PowerPoint Presentation</vt:lpstr>
      <vt:lpstr>PowerPoint Presentation</vt:lpstr>
      <vt:lpstr> </vt:lpstr>
    </vt:vector>
  </TitlesOfParts>
  <Company>Mukilteo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Exponential Decay and Growth Review</dc:title>
  <dc:creator>Ordway Sondra E.</dc:creator>
  <cp:lastModifiedBy>Ordway Sondra E.</cp:lastModifiedBy>
  <cp:revision>23</cp:revision>
  <dcterms:created xsi:type="dcterms:W3CDTF">2016-05-30T15:27:05Z</dcterms:created>
  <dcterms:modified xsi:type="dcterms:W3CDTF">2016-05-30T21:38:24Z</dcterms:modified>
</cp:coreProperties>
</file>